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345" r:id="rId3"/>
    <p:sldId id="346" r:id="rId4"/>
    <p:sldId id="262" r:id="rId5"/>
    <p:sldId id="266" r:id="rId6"/>
    <p:sldId id="269" r:id="rId7"/>
    <p:sldId id="268" r:id="rId8"/>
    <p:sldId id="279" r:id="rId9"/>
    <p:sldId id="334" r:id="rId10"/>
    <p:sldId id="335" r:id="rId11"/>
    <p:sldId id="336" r:id="rId12"/>
    <p:sldId id="338" r:id="rId13"/>
    <p:sldId id="339" r:id="rId14"/>
    <p:sldId id="340" r:id="rId15"/>
    <p:sldId id="341" r:id="rId16"/>
    <p:sldId id="342" r:id="rId17"/>
    <p:sldId id="343" r:id="rId18"/>
    <p:sldId id="344" r:id="rId1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76703" autoAdjust="0"/>
  </p:normalViewPr>
  <p:slideViewPr>
    <p:cSldViewPr>
      <p:cViewPr varScale="1">
        <p:scale>
          <a:sx n="52" d="100"/>
          <a:sy n="52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408711201400889E-2"/>
          <c:y val="0.17133807198418435"/>
          <c:w val="0.64578595297690322"/>
          <c:h val="0.376410883782135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Mezcla base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Hoja1!$B$1:$D$1</c:f>
              <c:strCache>
                <c:ptCount val="3"/>
                <c:pt idx="0">
                  <c:v>Marihuana-Cocaína</c:v>
                </c:pt>
                <c:pt idx="1">
                  <c:v>Marihuana-Anfetaminas</c:v>
                </c:pt>
                <c:pt idx="2">
                  <c:v>Marihuana-Inhalables</c:v>
                </c:pt>
              </c:strCache>
            </c:strRef>
          </c:cat>
          <c:val>
            <c:numRef>
              <c:f>Hoja1!$B$2:$D$2</c:f>
              <c:numCache>
                <c:formatCode>General</c:formatCode>
                <c:ptCount val="3"/>
                <c:pt idx="0">
                  <c:v>16.2</c:v>
                </c:pt>
                <c:pt idx="1">
                  <c:v>10.8</c:v>
                </c:pt>
                <c:pt idx="2">
                  <c:v>11.7</c:v>
                </c:pt>
              </c:numCache>
            </c:numRef>
          </c:val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Mezcla base + Otros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Hoja1!$B$1:$D$1</c:f>
              <c:strCache>
                <c:ptCount val="3"/>
                <c:pt idx="0">
                  <c:v>Marihuana-Cocaína</c:v>
                </c:pt>
                <c:pt idx="1">
                  <c:v>Marihuana-Anfetaminas</c:v>
                </c:pt>
                <c:pt idx="2">
                  <c:v>Marihuana-Inhalables</c:v>
                </c:pt>
              </c:strCache>
            </c:strRef>
          </c:cat>
          <c:val>
            <c:numRef>
              <c:f>Hoja1!$B$3:$D$3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5.4</c:v>
                </c:pt>
                <c:pt idx="2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6738184"/>
        <c:axId val="6737008"/>
      </c:barChart>
      <c:catAx>
        <c:axId val="6738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737008"/>
        <c:crosses val="autoZero"/>
        <c:auto val="1"/>
        <c:lblAlgn val="ctr"/>
        <c:lblOffset val="100"/>
        <c:noMultiLvlLbl val="0"/>
      </c:catAx>
      <c:valAx>
        <c:axId val="6737008"/>
        <c:scaling>
          <c:orientation val="minMax"/>
          <c:max val="35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738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59455376417875"/>
          <c:y val="0.42692978557938077"/>
          <c:w val="0.20703078198283001"/>
          <c:h val="0.266929970743991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effectLst>
            <a:outerShdw blurRad="38100" dist="38100" dir="2700000" algn="tl">
              <a:srgbClr val="000000">
                <a:alpha val="43137"/>
              </a:srgbClr>
            </a:outerShdw>
          </a:effectLst>
        </a:defRPr>
      </a:pPr>
      <a:endParaRPr lang="es-MX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0.89435</cdr:y>
    </cdr:from>
    <cdr:to>
      <cdr:x>1</cdr:x>
      <cdr:y>0.95217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5602852"/>
          <a:ext cx="7632848" cy="362225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435799-27C4-47AF-9309-7DD52C15D4F1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B51AD8-22F0-43AE-8972-0A213C6DA70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34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2352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s-MX" dirty="0" smtClean="0"/>
          </a:p>
          <a:p>
            <a:pPr defTabSz="931774">
              <a:defRPr/>
            </a:pPr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solidFill>
                <a:prstClr val="black"/>
              </a:solidFill>
            </a:endParaRPr>
          </a:p>
          <a:p>
            <a:endParaRPr lang="en-US" sz="900" dirty="0" smtClean="0">
              <a:solidFill>
                <a:prstClr val="black"/>
              </a:solidFill>
            </a:endParaRPr>
          </a:p>
          <a:p>
            <a:pPr defTabSz="931774"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s-MX" dirty="0" smtClean="0"/>
          </a:p>
          <a:p>
            <a:pPr defTabSz="931774">
              <a:defRPr/>
            </a:pPr>
            <a:endParaRPr lang="es-MX" dirty="0" smtClean="0"/>
          </a:p>
          <a:p>
            <a:pPr defTabSz="931774">
              <a:defRPr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301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 smtClean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703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/>
            <a:endParaRPr lang="es-MX" noProof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285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586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109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8616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460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s-MX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51AD8-22F0-43AE-8972-0A213C6DA700}" type="slidenum">
              <a:rPr lang="es-MX" smtClean="0"/>
              <a:pPr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4252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2D0B09B-9477-4DC7-8B6E-61F8FACDD9EA}" type="datetimeFigureOut">
              <a:rPr lang="es-MX" smtClean="0"/>
              <a:pPr/>
              <a:t>19/08/2015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0A78AA2-B65B-498E-91CF-77C246D850E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9600" y="908720"/>
            <a:ext cx="7846368" cy="1880200"/>
          </a:xfrm>
        </p:spPr>
        <p:txBody>
          <a:bodyPr>
            <a:normAutofit fontScale="90000"/>
          </a:bodyPr>
          <a:lstStyle/>
          <a:p>
            <a:r>
              <a:rPr lang="es-MX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Aspectos psicosociales</a:t>
            </a:r>
            <a:br>
              <a:rPr lang="es-MX" sz="5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Simposio conjunto</a:t>
            </a:r>
            <a:b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Marihuana y Salud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Dra. Luciana Ramos Lira</a:t>
            </a:r>
          </a:p>
          <a:p>
            <a:r>
              <a:rPr lang="es-MX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Instituto Nacional de Psiquiatría “Ramón de la Fuente Muñiz”</a:t>
            </a:r>
            <a:endParaRPr lang="es-MX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Posibles explicaciones de la asociación marihuana y violencia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4201"/>
            <a:ext cx="8206979" cy="4943799"/>
          </a:xfrm>
        </p:spPr>
        <p:txBody>
          <a:bodyPr>
            <a:normAutofit/>
          </a:bodyPr>
          <a:lstStyle/>
          <a:p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Estilos de vida que involucran más tolerancia a la desviación y a involucrase en comportamientos de riesgo</a:t>
            </a:r>
          </a:p>
          <a:p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Los efectos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subjetivos, diferentes a expectativas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 propia pureza de la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sustancia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y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si se mezcla con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otras ( por ej. </a:t>
            </a:r>
            <a:r>
              <a:rPr lang="es-MX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fenciclidina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-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PCP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), </a:t>
            </a: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n-US" sz="14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n-US" sz="1400" dirty="0" err="1" smtClean="0">
                <a:solidFill>
                  <a:prstClr val="black"/>
                </a:solidFill>
              </a:rPr>
              <a:t>Ostrowsky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MF. Does marijuana use lead to aggression and violent behavior? J Drug Educ2010;41(4):369-89.</a:t>
            </a:r>
            <a:endParaRPr lang="es-MX" sz="1400" dirty="0">
              <a:solidFill>
                <a:prstClr val="black"/>
              </a:solidFill>
            </a:endParaRPr>
          </a:p>
          <a:p>
            <a:pPr marL="68580" indent="0">
              <a:buNone/>
            </a:pPr>
            <a:endParaRPr lang="es-MX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64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Posibles explicaciones </a:t>
            </a:r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sobre </a:t>
            </a:r>
            <a:r>
              <a:rPr lang="es-MX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s-MX" sz="3200" b="1" u="dbl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 </a:t>
            </a:r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asociación </a:t>
            </a:r>
            <a:r>
              <a:rPr lang="es-MX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marihuana y violencia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84784"/>
            <a:ext cx="8206979" cy="5373216"/>
          </a:xfrm>
        </p:spPr>
        <p:txBody>
          <a:bodyPr>
            <a:normAutofit/>
          </a:bodyPr>
          <a:lstStyle/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 relajante;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Puede incrementar estados de ánimo positivos; 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Se asocia con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actitudes más abiertas y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tolerantes; 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Se asocia con expectativas no violentas en términos de sus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efectos;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“cultura </a:t>
            </a:r>
            <a:r>
              <a:rPr lang="es-MX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cannábica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”.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3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3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3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3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n-US" sz="1300" dirty="0" err="1" smtClean="0">
                <a:solidFill>
                  <a:prstClr val="black"/>
                </a:solidFill>
              </a:rPr>
              <a:t>Ostrowsky</a:t>
            </a:r>
            <a:r>
              <a:rPr lang="en-US" sz="1300" dirty="0" smtClean="0">
                <a:solidFill>
                  <a:prstClr val="black"/>
                </a:solidFill>
              </a:rPr>
              <a:t> </a:t>
            </a:r>
            <a:r>
              <a:rPr lang="en-US" sz="1300" dirty="0">
                <a:solidFill>
                  <a:prstClr val="black"/>
                </a:solidFill>
              </a:rPr>
              <a:t>MF. </a:t>
            </a:r>
            <a:r>
              <a:rPr lang="en-US" sz="1300" dirty="0" smtClean="0">
                <a:solidFill>
                  <a:prstClr val="black"/>
                </a:solidFill>
              </a:rPr>
              <a:t>2010. Does </a:t>
            </a:r>
            <a:r>
              <a:rPr lang="en-US" sz="1300" dirty="0">
                <a:solidFill>
                  <a:prstClr val="black"/>
                </a:solidFill>
              </a:rPr>
              <a:t>marijuana use lead to aggression and violent behavior</a:t>
            </a:r>
            <a:r>
              <a:rPr lang="en-US" sz="1300" dirty="0" smtClean="0">
                <a:solidFill>
                  <a:prstClr val="black"/>
                </a:solidFill>
              </a:rPr>
              <a:t>? </a:t>
            </a:r>
            <a:r>
              <a:rPr lang="en-US" sz="1300" dirty="0">
                <a:solidFill>
                  <a:prstClr val="black"/>
                </a:solidFill>
              </a:rPr>
              <a:t>J Drug </a:t>
            </a:r>
            <a:r>
              <a:rPr lang="en-US" sz="1400" dirty="0" smtClean="0">
                <a:solidFill>
                  <a:prstClr val="black"/>
                </a:solidFill>
              </a:rPr>
              <a:t>Educ,41(4</a:t>
            </a:r>
            <a:r>
              <a:rPr lang="en-US" sz="1400" dirty="0">
                <a:solidFill>
                  <a:prstClr val="black"/>
                </a:solidFill>
              </a:rPr>
              <a:t>):</a:t>
            </a:r>
            <a:r>
              <a:rPr lang="en-US" sz="1400" dirty="0" smtClean="0">
                <a:solidFill>
                  <a:prstClr val="black"/>
                </a:solidFill>
              </a:rPr>
              <a:t>369-89; Sandberg </a:t>
            </a:r>
            <a:r>
              <a:rPr lang="en-US" sz="1400" dirty="0">
                <a:solidFill>
                  <a:prstClr val="black"/>
                </a:solidFill>
              </a:rPr>
              <a:t>S. </a:t>
            </a:r>
            <a:r>
              <a:rPr lang="en-US" sz="1400" dirty="0" smtClean="0">
                <a:solidFill>
                  <a:prstClr val="black"/>
                </a:solidFill>
              </a:rPr>
              <a:t>2013. </a:t>
            </a:r>
            <a:r>
              <a:rPr lang="en-US" sz="1400" dirty="0">
                <a:solidFill>
                  <a:prstClr val="black"/>
                </a:solidFill>
              </a:rPr>
              <a:t>Cannabis culture: A stable subculture in a changing world. Criminology and Criminal Justice, 13(1), </a:t>
            </a:r>
            <a:r>
              <a:rPr lang="en-US" sz="1400" dirty="0" smtClean="0">
                <a:solidFill>
                  <a:prstClr val="black"/>
                </a:solidFill>
              </a:rPr>
              <a:t>63-79; </a:t>
            </a:r>
            <a:r>
              <a:rPr lang="es-MX" sz="1400" dirty="0" smtClean="0">
                <a:solidFill>
                  <a:prstClr val="black"/>
                </a:solidFill>
              </a:rPr>
              <a:t>Gamella </a:t>
            </a:r>
            <a:r>
              <a:rPr lang="es-MX" sz="1400" dirty="0">
                <a:solidFill>
                  <a:prstClr val="black"/>
                </a:solidFill>
              </a:rPr>
              <a:t>JF, Jiménez Rodrigo ML. </a:t>
            </a:r>
            <a:r>
              <a:rPr lang="es-MX" sz="1400" dirty="0" smtClean="0">
                <a:solidFill>
                  <a:prstClr val="black"/>
                </a:solidFill>
              </a:rPr>
              <a:t>2004. La </a:t>
            </a:r>
            <a:r>
              <a:rPr lang="es-MX" sz="1400" dirty="0">
                <a:solidFill>
                  <a:prstClr val="black"/>
                </a:solidFill>
              </a:rPr>
              <a:t>cultura </a:t>
            </a:r>
            <a:r>
              <a:rPr lang="es-MX" sz="1400" dirty="0" err="1">
                <a:solidFill>
                  <a:prstClr val="black"/>
                </a:solidFill>
              </a:rPr>
              <a:t>cannábica</a:t>
            </a:r>
            <a:r>
              <a:rPr lang="es-MX" sz="1400" dirty="0">
                <a:solidFill>
                  <a:prstClr val="black"/>
                </a:solidFill>
              </a:rPr>
              <a:t> en España: La construcción de una tradición ultramoderna. Monografías </a:t>
            </a:r>
            <a:r>
              <a:rPr lang="es-MX" sz="1400" dirty="0" smtClean="0">
                <a:solidFill>
                  <a:prstClr val="black"/>
                </a:solidFill>
              </a:rPr>
              <a:t>humanitas;5:23-54; Vega L, Gutiérrez </a:t>
            </a:r>
            <a:r>
              <a:rPr lang="es-MX" sz="1400" dirty="0">
                <a:solidFill>
                  <a:prstClr val="black"/>
                </a:solidFill>
              </a:rPr>
              <a:t>R. </a:t>
            </a:r>
            <a:r>
              <a:rPr lang="es-MX" sz="1400" dirty="0" smtClean="0">
                <a:solidFill>
                  <a:prstClr val="black"/>
                </a:solidFill>
              </a:rPr>
              <a:t>2013. Contradicciones </a:t>
            </a:r>
            <a:r>
              <a:rPr lang="es-MX" sz="1400" dirty="0">
                <a:solidFill>
                  <a:prstClr val="black"/>
                </a:solidFill>
              </a:rPr>
              <a:t>y evidencia científica discutible. </a:t>
            </a:r>
            <a:r>
              <a:rPr lang="es-MX" sz="1400" dirty="0" err="1">
                <a:solidFill>
                  <a:prstClr val="black"/>
                </a:solidFill>
              </a:rPr>
              <a:t>Confabulario</a:t>
            </a:r>
            <a:r>
              <a:rPr lang="es-MX" sz="1400" dirty="0">
                <a:solidFill>
                  <a:prstClr val="black"/>
                </a:solidFill>
              </a:rPr>
              <a:t> 2013 http://</a:t>
            </a:r>
            <a:r>
              <a:rPr lang="es-MX" sz="1400" dirty="0" smtClean="0">
                <a:solidFill>
                  <a:prstClr val="black"/>
                </a:solidFill>
              </a:rPr>
              <a:t>confabulario.eluniversal.com.mx/contradicciones-y-evidencia-cientifica-discutible/</a:t>
            </a:r>
            <a:endParaRPr lang="es-MX" sz="1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6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Situación diferente en América Latina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06979" cy="5373216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En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los países en vías de desarrollo el consumo de drogas puede tener un impacto más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negativo en sectores desfavorecidos o marginales</a:t>
            </a:r>
          </a:p>
          <a:p>
            <a:pPr algn="just"/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En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los sectores con mejor condición socioeconómica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 donde podría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observarse un consumo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recreativo </a:t>
            </a:r>
            <a:endParaRPr lang="en-US" sz="13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3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endParaRPr lang="en-US" sz="13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6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6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s-MX" sz="1600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s-MX" sz="1400" dirty="0" smtClean="0">
                <a:solidFill>
                  <a:prstClr val="black"/>
                </a:solidFill>
              </a:rPr>
              <a:t>Ramírez </a:t>
            </a:r>
            <a:r>
              <a:rPr lang="es-MX" sz="1400" dirty="0">
                <a:solidFill>
                  <a:prstClr val="black"/>
                </a:solidFill>
              </a:rPr>
              <a:t>ARL. La droga, el contexto y el Estado. Jóvenes de estratos sociales medios y altos y su consumo “recreativo” en tres municipios de El Salvador. Revista Policía y Seguridad Pública2013;2(3):145-208.</a:t>
            </a:r>
            <a:endParaRPr lang="es-MX" sz="1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9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Estigmatización de los usuarios de marihuana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06979" cy="4943799"/>
          </a:xfrm>
        </p:spPr>
        <p:txBody>
          <a:bodyPr>
            <a:normAutofit/>
          </a:bodyPr>
          <a:lstStyle/>
          <a:p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Estereotipos</a:t>
            </a:r>
          </a:p>
          <a:p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Representaciones sociales negativas</a:t>
            </a:r>
          </a:p>
          <a:p>
            <a:pPr>
              <a:buNone/>
            </a:pPr>
            <a:endParaRPr lang="es-MX" sz="28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Criminalización</a:t>
            </a:r>
          </a:p>
          <a:p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Discriminación y exclusión</a:t>
            </a:r>
            <a:endParaRPr lang="es-MX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363272" cy="9807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¿Asociación marihuana-violencia?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087815"/>
          </a:xfrm>
        </p:spPr>
        <p:txBody>
          <a:bodyPr>
            <a:normAutofit/>
          </a:bodyPr>
          <a:lstStyle/>
          <a:p>
            <a:pPr algn="just"/>
            <a:r>
              <a:rPr lang="es-MX" sz="2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No es </a:t>
            </a:r>
            <a:r>
              <a:rPr lang="es-MX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posible </a:t>
            </a:r>
            <a:r>
              <a:rPr lang="es-MX" sz="2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establecer una asociación </a:t>
            </a:r>
            <a:r>
              <a:rPr lang="es-MX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directa </a:t>
            </a:r>
            <a:r>
              <a:rPr lang="es-MX" sz="27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entre el consumo de marihuana y la violencia </a:t>
            </a:r>
            <a:r>
              <a:rPr lang="es-MX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interpersonal</a:t>
            </a:r>
          </a:p>
          <a:p>
            <a:pPr algn="just"/>
            <a:r>
              <a:rPr lang="es-MX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Alguna evidencia sobre cambios en el control de impulsos y la impulsividad</a:t>
            </a:r>
          </a:p>
          <a:p>
            <a:pPr algn="just"/>
            <a:r>
              <a:rPr lang="es-MX" sz="27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Suficiente evidencia de que la exposición a la violencia incrementa el  riesgo de uso y uso problemático</a:t>
            </a: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5196007"/>
            <a:ext cx="813690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/>
              <a:t>Ansell, E. B., Laws, H. B., Roche, M. J., &amp; Sinha, R. (2015). Effects of marijuana use on impulsivity and hostility in daily life. </a:t>
            </a:r>
            <a:r>
              <a:rPr lang="en-US" sz="1400" i="1" dirty="0" smtClean="0"/>
              <a:t>Drug and alcohol dependence</a:t>
            </a:r>
            <a:r>
              <a:rPr lang="en-US" sz="1400" dirty="0" smtClean="0"/>
              <a:t>, </a:t>
            </a:r>
            <a:r>
              <a:rPr lang="en-US" sz="1400" i="1" dirty="0" smtClean="0"/>
              <a:t>148</a:t>
            </a:r>
            <a:r>
              <a:rPr lang="en-US" sz="1400" dirty="0" smtClean="0"/>
              <a:t>, 136-142.</a:t>
            </a:r>
          </a:p>
          <a:p>
            <a:pPr algn="just"/>
            <a:r>
              <a:rPr lang="en-US" sz="1400" dirty="0" smtClean="0"/>
              <a:t>Menard, S., Covey, H. C., &amp; </a:t>
            </a:r>
            <a:r>
              <a:rPr lang="en-US" sz="1400" dirty="0" err="1" smtClean="0"/>
              <a:t>Franzese</a:t>
            </a:r>
            <a:r>
              <a:rPr lang="en-US" sz="1400" dirty="0" smtClean="0"/>
              <a:t>, R. J. (2015). Adolescent exposure to violence and adult illicit drug use. </a:t>
            </a:r>
            <a:r>
              <a:rPr lang="en-US" sz="1400" i="1" dirty="0" smtClean="0"/>
              <a:t>Child abuse &amp; neglect</a:t>
            </a:r>
            <a:r>
              <a:rPr lang="en-US" sz="1400" dirty="0" smtClean="0"/>
              <a:t>, </a:t>
            </a:r>
            <a:r>
              <a:rPr lang="en-US" sz="1400" i="1" dirty="0" smtClean="0"/>
              <a:t>42</a:t>
            </a:r>
            <a:r>
              <a:rPr lang="en-US" sz="1400" dirty="0" smtClean="0"/>
              <a:t>, 30-39. </a:t>
            </a:r>
          </a:p>
          <a:p>
            <a:pPr algn="just"/>
            <a:r>
              <a:rPr lang="en-US" sz="1400" dirty="0" smtClean="0"/>
              <a:t>Fagan, A. A., Wright, E. M., &amp; </a:t>
            </a:r>
            <a:r>
              <a:rPr lang="en-US" sz="1400" dirty="0" err="1" smtClean="0"/>
              <a:t>Pinchevsky</a:t>
            </a:r>
            <a:r>
              <a:rPr lang="en-US" sz="1400" dirty="0" smtClean="0"/>
              <a:t>, G. M. (2015). Exposure to violence, substance use, and neighborhood context. </a:t>
            </a:r>
            <a:r>
              <a:rPr lang="en-US" sz="1400" i="1" dirty="0" smtClean="0"/>
              <a:t>Social science research</a:t>
            </a:r>
            <a:r>
              <a:rPr lang="en-US" sz="1400" dirty="0" smtClean="0"/>
              <a:t>,</a:t>
            </a:r>
            <a:r>
              <a:rPr lang="en-US" sz="1400" i="1" dirty="0" smtClean="0"/>
              <a:t>49</a:t>
            </a:r>
            <a:r>
              <a:rPr lang="en-US" sz="1400" dirty="0" smtClean="0"/>
              <a:t>, 314-326.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66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Reflexiones finales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06979" cy="4943799"/>
          </a:xfrm>
        </p:spPr>
        <p:txBody>
          <a:bodyPr>
            <a:normAutofit/>
          </a:bodyPr>
          <a:lstStyle/>
          <a:p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 inconsistencia de resultados </a:t>
            </a:r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responde 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</a:t>
            </a: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tipo de agresión/violencia medida y su gravedad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</a:t>
            </a: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 </a:t>
            </a: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sexo de la población </a:t>
            </a: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evaluada</a:t>
            </a:r>
            <a:endParaRPr lang="es-MX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</a:t>
            </a: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tipo de población (urbana, rural, </a:t>
            </a: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suburbana/general, psiquiátrica, criminal) y usuarios</a:t>
            </a:r>
            <a:endParaRPr lang="es-MX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2008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Reflexiones finales</a:t>
            </a:r>
            <a:endParaRPr lang="es-MX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062963" cy="4943799"/>
          </a:xfrm>
        </p:spPr>
        <p:txBody>
          <a:bodyPr>
            <a:normAutofit/>
          </a:bodyPr>
          <a:lstStyle/>
          <a:p>
            <a:pPr algn="just"/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Variables 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confusoras </a:t>
            </a:r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en la asociación 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consumo de cannabis </a:t>
            </a:r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y 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comportamientos violentos:</a:t>
            </a:r>
          </a:p>
          <a:p>
            <a:pPr marL="0" lvl="1" indent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s-MX" sz="2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36000" lvl="1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</a:t>
            </a: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uso de </a:t>
            </a: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alcohol</a:t>
            </a:r>
            <a:endParaRPr lang="es-MX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360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MX" sz="26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Policonsumo</a:t>
            </a:r>
            <a:endParaRPr lang="es-MX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360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Trastornos psiquiátricos previos o subyacentes</a:t>
            </a:r>
            <a:endParaRPr lang="es-MX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360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 </a:t>
            </a: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victimización violenta </a:t>
            </a:r>
            <a:r>
              <a:rPr lang="es-MX" sz="2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previa</a:t>
            </a:r>
            <a:endParaRPr lang="es-MX" sz="2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360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s-MX" sz="2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Las adversidades infantiles</a:t>
            </a:r>
          </a:p>
        </p:txBody>
      </p:sp>
    </p:spTree>
    <p:extLst>
      <p:ext uri="{BB962C8B-B14F-4D97-AF65-F5344CB8AC3E}">
        <p14:creationId xmlns:p14="http://schemas.microsoft.com/office/powerpoint/2010/main" val="41759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86409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Necesidades de investigación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06979" cy="4943799"/>
          </a:xfrm>
        </p:spPr>
        <p:txBody>
          <a:bodyPr>
            <a:normAutofit/>
          </a:bodyPr>
          <a:lstStyle/>
          <a:p>
            <a:pPr algn="just"/>
            <a:r>
              <a:rPr lang="es-MX" sz="25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Si las conductas </a:t>
            </a:r>
            <a:r>
              <a:rPr lang="es-MX" sz="25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violentas </a:t>
            </a:r>
            <a:r>
              <a:rPr lang="es-MX" sz="25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son perpetradas </a:t>
            </a:r>
            <a:r>
              <a:rPr lang="es-MX" sz="25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durante la intoxicación o en el periodo de abstinencia</a:t>
            </a:r>
          </a:p>
          <a:p>
            <a:pPr algn="just"/>
            <a:r>
              <a:rPr lang="es-MX" sz="25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Si el uso </a:t>
            </a:r>
            <a:r>
              <a:rPr lang="es-MX" sz="25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de marihuana </a:t>
            </a:r>
            <a:r>
              <a:rPr lang="es-MX" sz="25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en algunos contextos incrementa el </a:t>
            </a:r>
            <a:r>
              <a:rPr lang="es-MX" sz="25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riesgo de involucrarse en conductas criminales no </a:t>
            </a:r>
            <a:r>
              <a:rPr lang="es-MX" sz="25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violentas </a:t>
            </a: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algn="just">
              <a:buNone/>
            </a:pPr>
            <a:r>
              <a:rPr lang="en-US" sz="1500" dirty="0" err="1" smtClean="0"/>
              <a:t>Järvinen</a:t>
            </a:r>
            <a:r>
              <a:rPr lang="en-US" sz="1500" dirty="0" smtClean="0"/>
              <a:t>, M., &amp; </a:t>
            </a:r>
            <a:r>
              <a:rPr lang="en-US" sz="1500" dirty="0" err="1" smtClean="0"/>
              <a:t>Ravn</a:t>
            </a:r>
            <a:r>
              <a:rPr lang="en-US" sz="1500" dirty="0" smtClean="0"/>
              <a:t>, S. (2014). Cannabis careers revisited: Applying Howard S. Becker's theory to present-day cannabis use. </a:t>
            </a:r>
            <a:r>
              <a:rPr lang="en-US" sz="1500" i="1" dirty="0" smtClean="0"/>
              <a:t>Social Science &amp; Medicine</a:t>
            </a:r>
            <a:r>
              <a:rPr lang="en-US" sz="1500" dirty="0" smtClean="0"/>
              <a:t>,</a:t>
            </a:r>
            <a:r>
              <a:rPr lang="en-US" sz="1500" i="1" dirty="0" smtClean="0"/>
              <a:t>100</a:t>
            </a:r>
            <a:r>
              <a:rPr lang="en-US" sz="1500" dirty="0" smtClean="0"/>
              <a:t>, 133-140.</a:t>
            </a:r>
            <a:endParaRPr lang="es-MX" sz="15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79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86409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Necesidades de investigación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06979" cy="4943799"/>
          </a:xfrm>
        </p:spPr>
        <p:txBody>
          <a:bodyPr>
            <a:normAutofit/>
          </a:bodyPr>
          <a:lstStyle/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Las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mujeres requieren ser incluidas en los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estudios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Abordar perpetración y victimización de violencia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 importante incluir la violencia de pareja y la sexual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Es fundamental HACER investigación en  nuestro país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68580" indent="0">
              <a:buNone/>
            </a:pPr>
            <a:endParaRPr lang="es-MX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68580" indent="0">
              <a:buNone/>
            </a:pP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 err="1" smtClean="0">
                <a:solidFill>
                  <a:schemeClr val="tx1"/>
                </a:solidFill>
              </a:rPr>
              <a:t>Testa</a:t>
            </a:r>
            <a:r>
              <a:rPr lang="en-US" sz="1400" dirty="0" smtClean="0">
                <a:solidFill>
                  <a:schemeClr val="tx1"/>
                </a:solidFill>
              </a:rPr>
              <a:t>, M., &amp; Brown, W. C. (2015). Does marijuana use contribute to intimate partner aggression? A brief review and directions for future research. </a:t>
            </a:r>
            <a:r>
              <a:rPr lang="en-US" sz="1400" i="1" dirty="0" smtClean="0">
                <a:solidFill>
                  <a:schemeClr val="tx1"/>
                </a:solidFill>
              </a:rPr>
              <a:t>Current opinion in psychology</a:t>
            </a:r>
            <a:r>
              <a:rPr lang="en-US" sz="1400" dirty="0" smtClean="0">
                <a:solidFill>
                  <a:schemeClr val="tx1"/>
                </a:solidFill>
              </a:rPr>
              <a:t>, </a:t>
            </a:r>
            <a:r>
              <a:rPr lang="en-US" sz="1400" i="1" dirty="0" smtClean="0">
                <a:solidFill>
                  <a:schemeClr val="tx1"/>
                </a:solidFill>
              </a:rPr>
              <a:t>5</a:t>
            </a:r>
            <a:r>
              <a:rPr lang="en-US" sz="1400" dirty="0" smtClean="0">
                <a:solidFill>
                  <a:schemeClr val="tx1"/>
                </a:solidFill>
              </a:rPr>
              <a:t>, 6-12. </a:t>
            </a:r>
          </a:p>
          <a:p>
            <a:pPr marL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400" dirty="0" smtClean="0">
                <a:solidFill>
                  <a:schemeClr val="tx1"/>
                </a:solidFill>
              </a:rPr>
              <a:t>Parker, E. M., &amp; Bradshaw, C. P. (2015). Teen Dating Violence Victimization and Patterns of Substance Use Among High School Students. Journal of Adolescent Health.</a:t>
            </a:r>
            <a:endParaRPr lang="es-MX" sz="1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3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Los efectos de la marihuana dependen de: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06979" cy="4943799"/>
          </a:xfrm>
        </p:spPr>
        <p:txBody>
          <a:bodyPr>
            <a:normAutofit/>
          </a:bodyPr>
          <a:lstStyle/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 dosis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modo de administración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 experiencia previa del usuario/a con esta droga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contexto social (uso normalizado o no)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Las expectativas, actitudes hacia los efectos , el estado de ánimo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39552" y="5013176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/>
              <a:t>Hall, W., &amp; </a:t>
            </a:r>
            <a:r>
              <a:rPr lang="en-US" sz="1400" dirty="0" err="1" smtClean="0"/>
              <a:t>Degenhardt</a:t>
            </a:r>
            <a:r>
              <a:rPr lang="en-US" sz="1400" dirty="0" smtClean="0"/>
              <a:t>, L. (2009). Adverse health effects of non-medical cannabis use. </a:t>
            </a:r>
            <a:r>
              <a:rPr lang="en-US" sz="1400" i="1" dirty="0" smtClean="0"/>
              <a:t>The Lancet</a:t>
            </a:r>
            <a:r>
              <a:rPr lang="en-US" sz="1400" dirty="0" smtClean="0"/>
              <a:t>, </a:t>
            </a:r>
            <a:r>
              <a:rPr lang="en-US" sz="1400" i="1" dirty="0" smtClean="0"/>
              <a:t>374</a:t>
            </a:r>
            <a:r>
              <a:rPr lang="en-US" sz="1400" dirty="0" smtClean="0"/>
              <a:t>(9698), 1383-1391. </a:t>
            </a:r>
          </a:p>
          <a:p>
            <a:pPr algn="just"/>
            <a:r>
              <a:rPr lang="es-MX" sz="1400" dirty="0" err="1" smtClean="0"/>
              <a:t>Liebregts</a:t>
            </a:r>
            <a:r>
              <a:rPr lang="es-MX" sz="1400" dirty="0" smtClean="0"/>
              <a:t>, N., van der Pol, P., van </a:t>
            </a:r>
            <a:r>
              <a:rPr lang="es-MX" sz="1400" dirty="0" err="1" smtClean="0"/>
              <a:t>Laar</a:t>
            </a:r>
            <a:r>
              <a:rPr lang="es-MX" sz="1400" dirty="0" smtClean="0"/>
              <a:t>, M., de Graaf, R., van den </a:t>
            </a:r>
            <a:r>
              <a:rPr lang="es-MX" sz="1400" dirty="0" err="1" smtClean="0"/>
              <a:t>Brink</a:t>
            </a:r>
            <a:r>
              <a:rPr lang="es-MX" sz="1400" dirty="0" smtClean="0"/>
              <a:t>, W., &amp; </a:t>
            </a:r>
            <a:r>
              <a:rPr lang="es-MX" sz="1400" dirty="0" err="1" smtClean="0"/>
              <a:t>Korf</a:t>
            </a:r>
            <a:r>
              <a:rPr lang="es-MX" sz="1400" dirty="0" smtClean="0"/>
              <a:t>, D. J. (2015). </a:t>
            </a:r>
            <a:r>
              <a:rPr lang="es-MX" sz="1400" dirty="0" err="1" smtClean="0"/>
              <a:t>The</a:t>
            </a:r>
            <a:r>
              <a:rPr lang="es-MX" sz="1400" dirty="0" smtClean="0"/>
              <a:t> role of </a:t>
            </a:r>
            <a:r>
              <a:rPr lang="es-MX" sz="1400" dirty="0" err="1" smtClean="0"/>
              <a:t>leisure</a:t>
            </a:r>
            <a:r>
              <a:rPr lang="es-MX" sz="1400" dirty="0" smtClean="0"/>
              <a:t> and </a:t>
            </a:r>
            <a:r>
              <a:rPr lang="es-MX" sz="1400" dirty="0" err="1" smtClean="0"/>
              <a:t>delinquency</a:t>
            </a:r>
            <a:r>
              <a:rPr lang="es-MX" sz="1400" dirty="0" smtClean="0"/>
              <a:t> in </a:t>
            </a:r>
            <a:r>
              <a:rPr lang="es-MX" sz="1400" dirty="0" err="1" smtClean="0"/>
              <a:t>frequent</a:t>
            </a:r>
            <a:r>
              <a:rPr lang="es-MX" sz="1400" dirty="0" smtClean="0"/>
              <a:t> cannabis use and </a:t>
            </a:r>
            <a:r>
              <a:rPr lang="es-MX" sz="1400" dirty="0" err="1" smtClean="0"/>
              <a:t>dependence</a:t>
            </a:r>
            <a:r>
              <a:rPr lang="es-MX" sz="1400" dirty="0" smtClean="0"/>
              <a:t> </a:t>
            </a:r>
            <a:r>
              <a:rPr lang="es-MX" sz="1400" dirty="0" err="1" smtClean="0"/>
              <a:t>trajectories</a:t>
            </a:r>
            <a:r>
              <a:rPr lang="es-MX" sz="1400" dirty="0" smtClean="0"/>
              <a:t> </a:t>
            </a:r>
            <a:r>
              <a:rPr lang="es-MX" sz="1400" dirty="0" err="1" smtClean="0"/>
              <a:t>among</a:t>
            </a:r>
            <a:r>
              <a:rPr lang="es-MX" sz="1400" dirty="0" smtClean="0"/>
              <a:t> </a:t>
            </a:r>
            <a:r>
              <a:rPr lang="es-MX" sz="1400" dirty="0" err="1" smtClean="0"/>
              <a:t>young</a:t>
            </a:r>
            <a:r>
              <a:rPr lang="es-MX" sz="1400" dirty="0" smtClean="0"/>
              <a:t> </a:t>
            </a:r>
            <a:r>
              <a:rPr lang="es-MX" sz="1400" dirty="0" err="1" smtClean="0"/>
              <a:t>adults</a:t>
            </a:r>
            <a:r>
              <a:rPr lang="es-MX" sz="1400" dirty="0" smtClean="0"/>
              <a:t>. </a:t>
            </a:r>
            <a:r>
              <a:rPr lang="es-MX" sz="1400" i="1" dirty="0" smtClean="0"/>
              <a:t>International </a:t>
            </a:r>
            <a:r>
              <a:rPr lang="es-MX" sz="1400" i="1" dirty="0" err="1" smtClean="0"/>
              <a:t>Journal</a:t>
            </a:r>
            <a:r>
              <a:rPr lang="es-MX" sz="1400" i="1" dirty="0" smtClean="0"/>
              <a:t> of </a:t>
            </a:r>
            <a:r>
              <a:rPr lang="es-MX" sz="1400" i="1" dirty="0" err="1" smtClean="0"/>
              <a:t>Drug</a:t>
            </a:r>
            <a:r>
              <a:rPr lang="es-MX" sz="1400" i="1" dirty="0" smtClean="0"/>
              <a:t> </a:t>
            </a:r>
            <a:r>
              <a:rPr lang="es-MX" sz="1400" i="1" dirty="0" err="1" smtClean="0"/>
              <a:t>Policy</a:t>
            </a:r>
            <a:r>
              <a:rPr lang="es-MX" sz="1400" dirty="0" smtClean="0"/>
              <a:t>, </a:t>
            </a:r>
            <a:r>
              <a:rPr lang="es-MX" sz="1400" i="1" dirty="0" smtClean="0"/>
              <a:t>26</a:t>
            </a:r>
            <a:r>
              <a:rPr lang="es-MX" sz="1400" dirty="0" smtClean="0"/>
              <a:t>(2), 143-152.</a:t>
            </a:r>
            <a:endParaRPr lang="en-US" sz="1400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73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uciana\Documents\marihuana y salud\santos dándose un gall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64704"/>
            <a:ext cx="511256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71600" y="5229200"/>
            <a:ext cx="7128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err="1" smtClean="0"/>
              <a:t>Shorey</a:t>
            </a:r>
            <a:r>
              <a:rPr lang="en-US" sz="1400" dirty="0" smtClean="0"/>
              <a:t>, R. C., </a:t>
            </a:r>
            <a:r>
              <a:rPr lang="en-US" sz="1400" dirty="0" err="1" smtClean="0"/>
              <a:t>Fite</a:t>
            </a:r>
            <a:r>
              <a:rPr lang="en-US" sz="1400" dirty="0" smtClean="0"/>
              <a:t>, P. J., </a:t>
            </a:r>
            <a:r>
              <a:rPr lang="en-US" sz="1400" dirty="0" err="1" smtClean="0"/>
              <a:t>Choi</a:t>
            </a:r>
            <a:r>
              <a:rPr lang="en-US" sz="1400" dirty="0" smtClean="0"/>
              <a:t>, H., Cohen, J. R., Stuart, G. L., &amp; Temple, J. R. (2015). Dating Violence and Substance Use as Longitudinal Predictors of Adolescents’ Risky Sexual Behavior. </a:t>
            </a:r>
            <a:r>
              <a:rPr lang="en-US" sz="1400" i="1" dirty="0" smtClean="0"/>
              <a:t>Prevention Science</a:t>
            </a:r>
            <a:r>
              <a:rPr lang="en-US" sz="1400" dirty="0" smtClean="0"/>
              <a:t>, 1-9.</a:t>
            </a:r>
            <a:endParaRPr lang="es-MX" sz="1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Dificultades  para hablar de una asociación directa entre marihuana y violencia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348880"/>
            <a:ext cx="8206979" cy="4943799"/>
          </a:xfrm>
        </p:spPr>
        <p:txBody>
          <a:bodyPr>
            <a:normAutofit/>
          </a:bodyPr>
          <a:lstStyle/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Por el lado de la marihuana: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¿hablamos de la misma sustancia?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tipo de consumo (crónico, intoxicación o uso, abuso, dependencia)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El policonsumo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Las características del usuario 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Los ámbitos en que se investiga</a:t>
            </a:r>
          </a:p>
        </p:txBody>
      </p:sp>
    </p:spTree>
    <p:extLst>
      <p:ext uri="{BB962C8B-B14F-4D97-AF65-F5344CB8AC3E}">
        <p14:creationId xmlns:p14="http://schemas.microsoft.com/office/powerpoint/2010/main" val="34473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7698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Dificultades teóricas y metodológicas en la asociación marihuana y comportamientos violentos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09019"/>
            <a:ext cx="8299873" cy="4943799"/>
          </a:xfrm>
        </p:spPr>
        <p:txBody>
          <a:bodyPr>
            <a:normAutofit/>
          </a:bodyPr>
          <a:lstStyle/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Diseño y tipo de estudio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Tipo de usuario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Definición y medición de variable independiente (marihuana) y dependiente (violencia/crimen/delito)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Control de variables (confusoras)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Grupos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de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comparación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11560" y="5373216"/>
            <a:ext cx="8028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err="1" smtClean="0"/>
              <a:t>Herrenkohl</a:t>
            </a:r>
            <a:r>
              <a:rPr lang="en-US" sz="1200" dirty="0" smtClean="0"/>
              <a:t>, T. I., Hong, S., </a:t>
            </a:r>
            <a:r>
              <a:rPr lang="en-US" sz="1200" dirty="0" err="1" smtClean="0"/>
              <a:t>Klika</a:t>
            </a:r>
            <a:r>
              <a:rPr lang="en-US" sz="1200" dirty="0" smtClean="0"/>
              <a:t>, J. B., </a:t>
            </a:r>
            <a:r>
              <a:rPr lang="en-US" sz="1200" dirty="0" err="1" smtClean="0"/>
              <a:t>Herrenkohl</a:t>
            </a:r>
            <a:r>
              <a:rPr lang="en-US" sz="1200" dirty="0" smtClean="0"/>
              <a:t>, R. C., &amp; Russo, M. J. (2013). Developmental impacts of child abuse and neglect related to adult mental health, substance use, and physical health. </a:t>
            </a:r>
            <a:r>
              <a:rPr lang="en-US" sz="1200" i="1" dirty="0" smtClean="0"/>
              <a:t>Journal of family violence</a:t>
            </a:r>
            <a:r>
              <a:rPr lang="en-US" sz="1200" dirty="0" smtClean="0"/>
              <a:t>,</a:t>
            </a:r>
            <a:r>
              <a:rPr lang="en-US" sz="1200" i="1" dirty="0" smtClean="0"/>
              <a:t>28</a:t>
            </a:r>
            <a:r>
              <a:rPr lang="en-US" sz="1200" dirty="0" smtClean="0"/>
              <a:t>(2), 191-199.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25463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9087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¿De qué marihuana hablamos?</a:t>
            </a:r>
            <a:endParaRPr lang="es-MX" sz="3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06979" cy="4943799"/>
          </a:xfrm>
        </p:spPr>
        <p:txBody>
          <a:bodyPr>
            <a:normAutofit/>
          </a:bodyPr>
          <a:lstStyle/>
          <a:p>
            <a:pPr>
              <a:buNone/>
            </a:pPr>
            <a:endParaRPr lang="es-MX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Años 60 y 70 contenido </a:t>
            </a:r>
            <a:r>
              <a:rPr lang="el-GR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Δ9-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THC </a:t>
            </a:r>
            <a:r>
              <a:rPr lang="es-MX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cigarrillo: 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10 mg</a:t>
            </a:r>
          </a:p>
          <a:p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Actualmente: 20 mg</a:t>
            </a:r>
          </a:p>
          <a:p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Cultivos especiales: 150 A 300 mg</a:t>
            </a: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3851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MX" sz="32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Mezclas principales n=111</a:t>
            </a:r>
            <a:endParaRPr lang="es-MX" sz="32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816810211"/>
              </p:ext>
            </p:extLst>
          </p:nvPr>
        </p:nvGraphicFramePr>
        <p:xfrm>
          <a:off x="611560" y="260648"/>
          <a:ext cx="770485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24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9087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Diseños: Longitudinal o de cohortes</a:t>
            </a:r>
            <a:endParaRPr lang="es-MX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4201"/>
            <a:ext cx="8206979" cy="494379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No </a:t>
            </a:r>
          </a:p>
          <a:p>
            <a:pPr marL="68580" indent="0">
              <a:buNone/>
            </a:pP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Fuman</a:t>
            </a:r>
          </a:p>
          <a:p>
            <a:pPr marL="68580" indent="0">
              <a:buNone/>
            </a:pP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marihuana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6012160" y="1437944"/>
            <a:ext cx="2016224" cy="83892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 efecto: han tenido riñas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084168" y="2492896"/>
            <a:ext cx="1944216" cy="846301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el efecto: no han tenido riñas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424735" y="2422202"/>
            <a:ext cx="1643208" cy="790773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Expuestos: sí fuman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424734" y="3833614"/>
            <a:ext cx="1643209" cy="7749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expuestos: no fuman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1259632" y="5661248"/>
            <a:ext cx="6480720" cy="7006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 redondeado"/>
          <p:cNvSpPr/>
          <p:nvPr/>
        </p:nvSpPr>
        <p:spPr>
          <a:xfrm>
            <a:off x="6066166" y="3571081"/>
            <a:ext cx="2016224" cy="767519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el efecto: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 tenido riñas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6084168" y="4653136"/>
            <a:ext cx="2016224" cy="792088"/>
          </a:xfrm>
          <a:prstGeom prst="roundRect">
            <a:avLst>
              <a:gd name="adj" fmla="val 15236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el efecto: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han tenido riñas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18 Conector recto de flecha"/>
          <p:cNvCxnSpPr/>
          <p:nvPr/>
        </p:nvCxnSpPr>
        <p:spPr>
          <a:xfrm flipV="1">
            <a:off x="4427984" y="1988840"/>
            <a:ext cx="1224136" cy="8287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4427984" y="2996952"/>
            <a:ext cx="1224136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4427984" y="4077072"/>
            <a:ext cx="1368152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4427984" y="4338600"/>
            <a:ext cx="1368152" cy="5674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Posibles explicaciones de la asociación marihuana y violencia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14201"/>
            <a:ext cx="8206979" cy="4943799"/>
          </a:xfrm>
        </p:spPr>
        <p:txBody>
          <a:bodyPr>
            <a:normAutofit/>
          </a:bodyPr>
          <a:lstStyle/>
          <a:p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Alteraciones de las funciones cognitivas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superiores;</a:t>
            </a:r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Cierto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tipo de personalidad y/o trastornos conductuales; 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Ataques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de pánico y sentimientos paranoides; </a:t>
            </a:r>
          </a:p>
          <a:p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Despersonalización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, </a:t>
            </a:r>
            <a:r>
              <a:rPr lang="es-MX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es-MX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incremento en el ritmo cardíaco y la abstinencia en individuos dependientes; </a:t>
            </a: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en-US" sz="1400" dirty="0" err="1">
                <a:solidFill>
                  <a:prstClr val="black"/>
                </a:solidFill>
              </a:rPr>
              <a:t>Ostrowsky</a:t>
            </a:r>
            <a:r>
              <a:rPr lang="en-US" sz="1400" dirty="0">
                <a:solidFill>
                  <a:prstClr val="black"/>
                </a:solidFill>
              </a:rPr>
              <a:t> MF. Does marijuana use lead to aggression and violent behavior? J Drug Educ2010;41(4):369-89.</a:t>
            </a:r>
            <a:endParaRPr lang="es-MX" sz="1400" dirty="0">
              <a:solidFill>
                <a:prstClr val="black"/>
              </a:solidFill>
            </a:endParaRPr>
          </a:p>
          <a:p>
            <a:pPr marL="68580" indent="0">
              <a:buNone/>
            </a:pPr>
            <a:endParaRPr lang="es-MX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  <a:p>
            <a:endParaRPr lang="es-MX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754</TotalTime>
  <Words>1029</Words>
  <Application>Microsoft Office PowerPoint</Application>
  <PresentationFormat>Presentación en pantalla (4:3)</PresentationFormat>
  <Paragraphs>143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Calibri</vt:lpstr>
      <vt:lpstr>Century Gothic</vt:lpstr>
      <vt:lpstr>Times New Roman</vt:lpstr>
      <vt:lpstr>Wingdings</vt:lpstr>
      <vt:lpstr>Wingdings 2</vt:lpstr>
      <vt:lpstr>Austin</vt:lpstr>
      <vt:lpstr>Aspectos psicosociales  Simposio conjunto Marihuana y Salud</vt:lpstr>
      <vt:lpstr>Los efectos de la marihuana dependen de:</vt:lpstr>
      <vt:lpstr>Presentación de PowerPoint</vt:lpstr>
      <vt:lpstr>Dificultades  para hablar de una asociación directa entre marihuana y violencia</vt:lpstr>
      <vt:lpstr>Dificultades teóricas y metodológicas en la asociación marihuana y comportamientos violentos</vt:lpstr>
      <vt:lpstr>¿De qué marihuana hablamos?</vt:lpstr>
      <vt:lpstr>Mezclas principales n=111</vt:lpstr>
      <vt:lpstr>Diseños: Longitudinal o de cohortes</vt:lpstr>
      <vt:lpstr>Posibles explicaciones de la asociación marihuana y violencia</vt:lpstr>
      <vt:lpstr>Posibles explicaciones de la asociación marihuana y violencia</vt:lpstr>
      <vt:lpstr>Posibles explicaciones sobre la no asociación marihuana y violencia</vt:lpstr>
      <vt:lpstr>Situación diferente en América Latina</vt:lpstr>
      <vt:lpstr>Estigmatización de los usuarios de marihuana</vt:lpstr>
      <vt:lpstr>¿Asociación marihuana-violencia?</vt:lpstr>
      <vt:lpstr>Reflexiones finales</vt:lpstr>
      <vt:lpstr>Reflexiones finales</vt:lpstr>
      <vt:lpstr>Necesidades de investigación</vt:lpstr>
      <vt:lpstr>Necesidades de investigación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Victimarios y víctimas de la violencia y el consumo de SP</dc:title>
  <dc:creator>Luciana Ramos Lira</dc:creator>
  <cp:lastModifiedBy>Usuario</cp:lastModifiedBy>
  <cp:revision>88</cp:revision>
  <dcterms:created xsi:type="dcterms:W3CDTF">2014-10-23T22:27:17Z</dcterms:created>
  <dcterms:modified xsi:type="dcterms:W3CDTF">2015-08-19T19:24:27Z</dcterms:modified>
</cp:coreProperties>
</file>